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7" r:id="rId3"/>
    <p:sldId id="298" r:id="rId4"/>
    <p:sldId id="299" r:id="rId5"/>
    <p:sldId id="302" r:id="rId6"/>
    <p:sldId id="300" r:id="rId7"/>
    <p:sldId id="267" r:id="rId8"/>
    <p:sldId id="284" r:id="rId9"/>
    <p:sldId id="277" r:id="rId10"/>
    <p:sldId id="285" r:id="rId11"/>
    <p:sldId id="261" r:id="rId12"/>
    <p:sldId id="296" r:id="rId13"/>
    <p:sldId id="276" r:id="rId14"/>
    <p:sldId id="286" r:id="rId15"/>
    <p:sldId id="259" r:id="rId16"/>
    <p:sldId id="293" r:id="rId17"/>
    <p:sldId id="303" r:id="rId18"/>
    <p:sldId id="260" r:id="rId19"/>
    <p:sldId id="272" r:id="rId20"/>
    <p:sldId id="289" r:id="rId21"/>
    <p:sldId id="264" r:id="rId22"/>
    <p:sldId id="291" r:id="rId23"/>
    <p:sldId id="265" r:id="rId24"/>
  </p:sldIdLst>
  <p:sldSz cx="9144000" cy="6858000" type="screen4x3"/>
  <p:notesSz cx="6858000" cy="9947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24" y="-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FE98111-2D69-417A-988E-D268B2C6B8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2976028" cy="496846"/>
          </a:xfrm>
          <a:prstGeom prst="rect">
            <a:avLst/>
          </a:prstGeom>
          <a:noFill/>
          <a:ln>
            <a:noFill/>
          </a:ln>
        </p:spPr>
        <p:txBody>
          <a:bodyPr vert="horz" wrap="none" lIns="91120" tIns="45555" rIns="91120" bIns="45555" anchor="t" anchorCtr="0" compatLnSpc="1">
            <a:noAutofit/>
          </a:bodyPr>
          <a:lstStyle/>
          <a:p>
            <a:pPr defTabSz="925739">
              <a:tabLst>
                <a:tab pos="0" algn="l"/>
                <a:tab pos="925739" algn="l"/>
                <a:tab pos="1851477" algn="l"/>
                <a:tab pos="2777216" algn="l"/>
                <a:tab pos="3702954" algn="l"/>
                <a:tab pos="4628693" algn="l"/>
                <a:tab pos="5554431" algn="l"/>
                <a:tab pos="6480170" algn="l"/>
                <a:tab pos="7405908" algn="l"/>
                <a:tab pos="8331647" algn="l"/>
                <a:tab pos="9257386" algn="l"/>
                <a:tab pos="10183124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A95E308-A941-486A-BCAE-F00DBF1064D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60" y="1"/>
            <a:ext cx="2976028" cy="496846"/>
          </a:xfrm>
          <a:prstGeom prst="rect">
            <a:avLst/>
          </a:prstGeom>
          <a:noFill/>
          <a:ln>
            <a:noFill/>
          </a:ln>
        </p:spPr>
        <p:txBody>
          <a:bodyPr vert="horz" wrap="none" lIns="91120" tIns="45555" rIns="91120" bIns="45555" anchor="t" anchorCtr="0" compatLnSpc="1">
            <a:noAutofit/>
          </a:bodyPr>
          <a:lstStyle/>
          <a:p>
            <a:pPr algn="r" defTabSz="925739">
              <a:tabLst>
                <a:tab pos="0" algn="l"/>
                <a:tab pos="925739" algn="l"/>
                <a:tab pos="1851477" algn="l"/>
                <a:tab pos="2777216" algn="l"/>
                <a:tab pos="3702954" algn="l"/>
                <a:tab pos="4628693" algn="l"/>
                <a:tab pos="5554431" algn="l"/>
                <a:tab pos="6480170" algn="l"/>
                <a:tab pos="7405908" algn="l"/>
                <a:tab pos="8331647" algn="l"/>
                <a:tab pos="9257386" algn="l"/>
                <a:tab pos="10183124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5F16B5-BCAC-4FE3-9685-2943A56A005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1" y="9450621"/>
            <a:ext cx="2976028" cy="496846"/>
          </a:xfrm>
          <a:prstGeom prst="rect">
            <a:avLst/>
          </a:prstGeom>
          <a:noFill/>
          <a:ln>
            <a:noFill/>
          </a:ln>
        </p:spPr>
        <p:txBody>
          <a:bodyPr vert="horz" wrap="none" lIns="91120" tIns="45555" rIns="91120" bIns="45555" anchor="b" anchorCtr="0" compatLnSpc="1">
            <a:noAutofit/>
          </a:bodyPr>
          <a:lstStyle/>
          <a:p>
            <a:pPr defTabSz="925739">
              <a:tabLst>
                <a:tab pos="0" algn="l"/>
                <a:tab pos="925739" algn="l"/>
                <a:tab pos="1851477" algn="l"/>
                <a:tab pos="2777216" algn="l"/>
                <a:tab pos="3702954" algn="l"/>
                <a:tab pos="4628693" algn="l"/>
                <a:tab pos="5554431" algn="l"/>
                <a:tab pos="6480170" algn="l"/>
                <a:tab pos="7405908" algn="l"/>
                <a:tab pos="8331647" algn="l"/>
                <a:tab pos="9257386" algn="l"/>
                <a:tab pos="10183124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73FFB8-E403-4AAF-95E9-EC80BAD9157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60" y="9450621"/>
            <a:ext cx="2976028" cy="496846"/>
          </a:xfrm>
          <a:prstGeom prst="rect">
            <a:avLst/>
          </a:prstGeom>
          <a:noFill/>
          <a:ln>
            <a:noFill/>
          </a:ln>
        </p:spPr>
        <p:txBody>
          <a:bodyPr vert="horz" wrap="none" lIns="91120" tIns="45555" rIns="91120" bIns="45555" anchor="b" anchorCtr="0" compatLnSpc="1">
            <a:noAutofit/>
          </a:bodyPr>
          <a:lstStyle/>
          <a:p>
            <a:pPr algn="r" defTabSz="925739">
              <a:tabLst>
                <a:tab pos="0" algn="l"/>
                <a:tab pos="925739" algn="l"/>
                <a:tab pos="1851477" algn="l"/>
                <a:tab pos="2777216" algn="l"/>
                <a:tab pos="3702954" algn="l"/>
                <a:tab pos="4628693" algn="l"/>
                <a:tab pos="5554431" algn="l"/>
                <a:tab pos="6480170" algn="l"/>
                <a:tab pos="7405908" algn="l"/>
                <a:tab pos="8331647" algn="l"/>
                <a:tab pos="9257386" algn="l"/>
                <a:tab pos="10183124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0239F8-9F2E-48D2-AB95-6E5FDAFAFA3B}" type="slidenum">
              <a:pPr algn="r" defTabSz="925739">
                <a:tabLst>
                  <a:tab pos="0" algn="l"/>
                  <a:tab pos="925739" algn="l"/>
                  <a:tab pos="1851477" algn="l"/>
                  <a:tab pos="2777216" algn="l"/>
                  <a:tab pos="3702954" algn="l"/>
                  <a:tab pos="4628693" algn="l"/>
                  <a:tab pos="5554431" algn="l"/>
                  <a:tab pos="6480170" algn="l"/>
                  <a:tab pos="7405908" algn="l"/>
                  <a:tab pos="8331647" algn="l"/>
                  <a:tab pos="9257386" algn="l"/>
                  <a:tab pos="10183124" algn="l"/>
                </a:tabLst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it-IT" sz="140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9213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FFA911-7B80-4AD4-9797-C91013CB69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75565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DD289C4-A4F2-4464-B1FC-3F2F51735EF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13" y="4725130"/>
            <a:ext cx="5486154" cy="44759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1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it-IT" sz="1200" b="0" i="0" u="none" strike="noStrike" kern="0" cap="none" spc="0" baseline="0">
        <a:solidFill>
          <a:srgbClr val="000000"/>
        </a:solidFill>
        <a:uFillTx/>
        <a:latin typeface="Times New Roman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4C39ACA-077B-4191-ACFB-6A6CDB255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4587116-7D70-45FE-97E5-D9169395E6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15054D-90D5-4CF1-8912-195759474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AD4D5D-898D-4931-9754-BEF69CDA05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270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A5A9DC6-3D9A-4835-A90B-1E333E2B9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11A745-1587-4B58-8C93-CD0BBCF9FF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A5A9DC6-3D9A-4835-A90B-1E333E2B9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11A745-1587-4B58-8C93-CD0BBCF9FF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12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95CA19D-096B-430C-ACB4-F9870FBAB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2AC130-35E6-4A3E-9101-74D46F1D8D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95CA19D-096B-430C-ACB4-F9870FBAB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2AC130-35E6-4A3E-9101-74D46F1D8D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65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13C80D5-149C-4686-ABB2-911DE33A4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3A2568C-770B-4C32-80EC-D914797130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E96D38-7E76-4C27-9F9F-54EA618E2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11F9A2B-4BA3-4994-A881-C105EAE997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562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E96D38-7E76-4C27-9F9F-54EA618E2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11F9A2B-4BA3-4994-A881-C105EAE997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27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8BC4E4-FE95-4DEB-8DAC-38A627FCE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18C4A0-5D75-4010-8099-50CBB7A105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50F4827-09E8-4F01-B552-E63E13FB9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6708022-B511-4C8C-BE6D-F1197CBCDE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D898EB-61EF-4075-94BA-F4D656856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4874C1E-6006-4A21-AF1C-C790A706FA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727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0A1C2E-37C1-418B-9B61-34C750548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5463E3F-D022-4F27-8913-1037DB0A1D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186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3A14752-E28A-46B1-900E-1DDC8081B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800FF0-A50B-4068-B67C-38113A629B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3A14752-E28A-46B1-900E-1DDC8081B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800FF0-A50B-4068-B67C-38113A629B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027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AF5099-3806-4C5E-94F5-82D7B80C5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C63596-47ED-48BA-A828-2F96A349E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D898EB-61EF-4075-94BA-F4D656856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4874C1E-6006-4A21-AF1C-C790A706FA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20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AF5099-3806-4C5E-94F5-82D7B80C5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C63596-47ED-48BA-A828-2F96A349E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92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AF5099-3806-4C5E-94F5-82D7B80C5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C63596-47ED-48BA-A828-2F96A349E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79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AF5099-3806-4C5E-94F5-82D7B80C5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C63596-47ED-48BA-A828-2F96A349E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16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58970F8-0D5A-4E43-9EB2-49431578E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41E8C3A-0F17-4258-AF0B-762DD6D764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58970F8-0D5A-4E43-9EB2-49431578E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41E8C3A-0F17-4258-AF0B-762DD6D764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84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15054D-90D5-4CF1-8912-195759474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5650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AD4D5D-898D-4931-9754-BEF69CDA05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13" y="4725130"/>
            <a:ext cx="5486154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92EBF-1713-4C3B-830C-62C728511B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7ED12D-67F9-4847-98C2-CD22184DB1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F79EC6-3716-446E-B5E9-8A36A3AE8B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1DD63F-5A3F-4D6B-858E-06544852E7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6D192E-D597-4C6D-BDB7-1C7B71DC93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C6C4BC-FFDA-4259-8415-2E5CB8733A5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13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55722-6DF8-41A4-8897-7E100EB28C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660FD4-D518-4339-81B4-A93AF2E34C5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1A1E86-5DF1-4F84-99E3-ECA521F59C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A4509F-E864-46D8-A726-32F3C34CCF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6DD301-CBA9-4997-BA90-AE4EC29641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12273-CE80-44EF-8617-A3820ED0C9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82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41D983-AF90-4176-ACED-8FEC8BFB5B0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CBC504-C388-4253-9E93-15EB7CD6085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1CDFAD-CEC9-4C8D-A253-4993AC5912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41E779-14C6-4CBD-ABC6-AD43EAC8A1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51E93A-1390-4063-9A3D-C2579D219E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0A5BA2-E820-4064-9637-8C1F8C049A5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0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3A17A-B3AE-428E-8644-72C7EA7BC8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ACAA6A-72FD-4657-A00A-15AA934DAF0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BFD59B-F606-4B1C-9BFE-D509D4ABF5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040634-6B5F-43C7-A54D-3F3301B8AD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83A45B-47F6-4534-9017-85A6C542E7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F9351-98F5-4511-99E0-25F86BEAAEB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30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4CC81-D8F0-4FC8-9B44-76F3C76AF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880E7C-0E8E-4319-8A7C-4A5637933C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BD542-F24C-44BB-A50C-D9D81F1404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C0E3CF-EC5D-4501-B0EE-472A2386AE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96BD44-A107-4AB4-81E9-CA5F18D549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01F8C0-16E3-49A2-9AA1-0854D6DA0E2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8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0FA0B-FF39-4062-B8D9-6BC299864D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547BBF-750C-4ECF-AA7D-ABC5501305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7442D8-928E-4F73-BC05-DF47425937A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2C0379-0261-4A61-9365-E9A741DD79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AEEC28-10E4-404C-B3F6-08FC86B252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B9B1FD-2F7B-4994-9D02-84EADDB758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37C097-23C0-40E1-A92D-444533B4A35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4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8F91D-AE30-4A61-A877-071A51C6D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398BB8-C199-4E05-8821-D50F660A8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E2B462-BEA0-4058-9436-C84929C09E4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5558BB-9DF4-427F-976A-53104D6F08D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75CE57-AE47-4737-8B3A-3A8E271D58E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848D1E-A04A-42DB-B2B3-98B818A822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B746C4-921D-43D6-AE90-D4E77176D8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BB0864-BDBF-402B-A52C-B0E585BF50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8B7DC-10DB-45DF-B9D2-3D56B8B4E6B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1A508-A218-46A0-80CA-C67D1673FA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56D167-5787-4A32-BBB8-DB684042CC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1A877E-3C6D-437C-BCCB-B34546B461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4B204E-CEF9-4A97-8C8E-70C07B4801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16E0EE-0DFB-4B52-8D21-EBB524155DA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11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068CC2-BE4A-4366-8B3E-FC874C429F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5F745E-317E-469F-97A3-5E18DA6C77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6C1BEE-26D5-4802-BC8D-9E48FAF9A5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F2A7D3-AFA0-4767-A524-F2E03877B69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6020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9C3FB-460F-45DF-A753-332A4CFB4A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26EF7D-DEAA-4E52-A7A9-A86A3B708C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D2B6B2-A23D-49C7-B78B-8253364F915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CB1D98-C908-4C86-BFF7-4A801C52EA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8A3915-4113-4752-92A2-81449CA731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7AAF8A-78FE-40D8-872B-025B4CC0EE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81FADD-7B41-4824-842D-583390799F5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94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30EA6-3E5F-4031-88BF-2E7CB68B79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6AEA81-BD55-4734-95F1-7BDA661E9B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0A7401-73F4-4B4F-B5E5-458A6E5B2E9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6C8D93-5A5E-4AB5-B647-4038FA4257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EE2E6B-F4F1-4A2B-9230-E6ED8323F0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DC9559-800E-4AAF-8265-8D76118898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1ED5BA-38C9-4621-B463-A2C7D2C97DE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03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2CAB3F-1997-42CF-ADFE-30D223F3C5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91F75-ACBB-4AFD-B2B3-1470AC64E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F295B4-76DB-4896-B7AB-19DB44BF85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09DDDD-F67B-428E-8A8A-248B789E80F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7A5C9D-1907-4EC9-89B6-77A9230AF4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55C1989-71C7-40B1-959E-973E258037B4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it-IT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it-IT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it-IT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it-IT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cenzaeconomia.i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gradFill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643F06C8-EB13-4797-AD46-B1E2E5880C09}"/>
              </a:ext>
            </a:extLst>
          </p:cNvPr>
          <p:cNvSpPr/>
          <p:nvPr/>
        </p:nvSpPr>
        <p:spPr>
          <a:xfrm>
            <a:off x="2790721" y="2838599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1894714-A293-41B5-B585-DD0B4219BE42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B02ADD-7495-4EA2-A3E2-F879A06DF19A}"/>
              </a:ext>
            </a:extLst>
          </p:cNvPr>
          <p:cNvSpPr txBox="1"/>
          <p:nvPr/>
        </p:nvSpPr>
        <p:spPr>
          <a:xfrm>
            <a:off x="1830323" y="5722196"/>
            <a:ext cx="5555353" cy="10142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Conferenza stampa di presentazione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Numero 39 - DATI CONSUNTIVO ANNO 2020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1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Amministrazione Provinciale di Piacenza – 27 luglio 2021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6E3552-F879-484E-AFCF-E801AAD178B9}"/>
              </a:ext>
            </a:extLst>
          </p:cNvPr>
          <p:cNvSpPr txBox="1"/>
          <p:nvPr/>
        </p:nvSpPr>
        <p:spPr>
          <a:xfrm>
            <a:off x="1727996" y="-31427"/>
            <a:ext cx="5687997" cy="6479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>
                <a:solidFill>
                  <a:srgbClr val="FF420E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www.piacenzaeconomia.it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F275FCA-96D7-428E-A6FF-2C667B215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548" y="539983"/>
            <a:ext cx="3736904" cy="51888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81AE135F-A33B-4F77-8BFA-9E56EBF96988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78042B-CC63-4657-B399-88EB08BCE2E9}"/>
              </a:ext>
            </a:extLst>
          </p:cNvPr>
          <p:cNvSpPr txBox="1"/>
          <p:nvPr/>
        </p:nvSpPr>
        <p:spPr>
          <a:xfrm>
            <a:off x="1030506" y="219129"/>
            <a:ext cx="7332570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CONGIUNTURA </a:t>
            </a:r>
            <a:r>
              <a:rPr lang="it-IT" sz="2400" b="1" dirty="0">
                <a:solidFill>
                  <a:srgbClr val="0000FF"/>
                </a:solidFill>
                <a:latin typeface="Arimo" pitchFamily="34"/>
                <a:ea typeface="SimSun" pitchFamily="2"/>
                <a:cs typeface="Mangal" pitchFamily="2"/>
              </a:rPr>
              <a:t>SETTORE COSTRUZIONI</a:t>
            </a:r>
            <a:r>
              <a:rPr lang="it-IT" sz="24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. PC/ER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64A55C8-B733-4A37-A62B-520868EC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799" y="1021278"/>
            <a:ext cx="9306799" cy="30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5287668-6498-44AE-99CB-6EC1E6B183A4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0187BC-1AE4-492C-9A63-AB2E0112FCD4}"/>
              </a:ext>
            </a:extLst>
          </p:cNvPr>
          <p:cNvSpPr txBox="1"/>
          <p:nvPr/>
        </p:nvSpPr>
        <p:spPr>
          <a:xfrm>
            <a:off x="2736003" y="161638"/>
            <a:ext cx="4248000" cy="3952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FF6633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DEMOGRAFIA DELLE  IMPRESE.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8581C1-7FF0-4400-A056-3A9BB3945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52" y="571302"/>
            <a:ext cx="9337978" cy="465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5287668-6498-44AE-99CB-6EC1E6B183A4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0187BC-1AE4-492C-9A63-AB2E0112FCD4}"/>
              </a:ext>
            </a:extLst>
          </p:cNvPr>
          <p:cNvSpPr txBox="1"/>
          <p:nvPr/>
        </p:nvSpPr>
        <p:spPr>
          <a:xfrm>
            <a:off x="2736003" y="161638"/>
            <a:ext cx="4248000" cy="3952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FF6633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DEMOGRAFIA DELLE  IMPRESE.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D7581BA-522D-476C-BCB1-DA3CD176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1029" y="1246052"/>
            <a:ext cx="10630119" cy="36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DADC672-BCE8-41C7-AC4B-2CCD4C22AFF4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7978606-0FA8-4B9E-918C-222AEA7B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" y="-261257"/>
            <a:ext cx="9063514" cy="13162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DADC672-BCE8-41C7-AC4B-2CCD4C22AFF4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0F09E6-CC9C-4879-B60B-E73BE963E3FF}"/>
              </a:ext>
            </a:extLst>
          </p:cNvPr>
          <p:cNvSpPr txBox="1"/>
          <p:nvPr/>
        </p:nvSpPr>
        <p:spPr>
          <a:xfrm>
            <a:off x="2142236" y="0"/>
            <a:ext cx="4921653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FF6633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DEMOGRAFIA DELLE  </a:t>
            </a:r>
            <a:r>
              <a:rPr lang="it-IT" sz="2400" b="1" i="0" u="none" strike="noStrike" kern="1200" cap="none" spc="0" baseline="0" dirty="0" smtClean="0">
                <a:solidFill>
                  <a:srgbClr val="FF6633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IMPRESE</a:t>
            </a:r>
            <a:endParaRPr lang="it-IT" sz="2400" b="1" i="0" u="none" strike="noStrike" kern="1200" cap="none" spc="0" baseline="0" dirty="0">
              <a:solidFill>
                <a:srgbClr val="FF6633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AC8B2B-DEA9-4F6E-9AB1-257C6319B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146" y="460205"/>
            <a:ext cx="10715610" cy="65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B381D93B-A9FF-43DC-9A41-3DD7CA0E3E8B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4F9E80-510E-47DD-9A88-84230E737AD6}"/>
              </a:ext>
            </a:extLst>
          </p:cNvPr>
          <p:cNvSpPr txBox="1"/>
          <p:nvPr/>
        </p:nvSpPr>
        <p:spPr>
          <a:xfrm>
            <a:off x="2723572" y="-26691"/>
            <a:ext cx="3565706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COMMERCIO </a:t>
            </a:r>
            <a:r>
              <a:rPr lang="it-IT" sz="2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ESTERO</a:t>
            </a:r>
            <a:endParaRPr lang="it-IT" sz="2400" b="1" i="0" u="none" strike="noStrike" kern="1200" cap="none" spc="0" baseline="0" dirty="0">
              <a:solidFill>
                <a:srgbClr val="FF0000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</p:txBody>
      </p:sp>
      <p:sp>
        <p:nvSpPr>
          <p:cNvPr id="5" name="Rettangolo 12">
            <a:extLst>
              <a:ext uri="{FF2B5EF4-FFF2-40B4-BE49-F238E27FC236}">
                <a16:creationId xmlns:a16="http://schemas.microsoft.com/office/drawing/2014/main" id="{00682C12-F2C5-4B86-85B1-BF668F524E0B}"/>
              </a:ext>
            </a:extLst>
          </p:cNvPr>
          <p:cNvSpPr/>
          <p:nvPr/>
        </p:nvSpPr>
        <p:spPr>
          <a:xfrm>
            <a:off x="521753" y="433514"/>
            <a:ext cx="796934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al" pitchFamily="34"/>
              </a:rPr>
              <a:t>Valore delle </a:t>
            </a:r>
            <a:r>
              <a:rPr lang="it-IT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ea typeface="Arial" pitchFamily="34"/>
              </a:rPr>
              <a:t>esportazioni</a:t>
            </a: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Arial" pitchFamily="34"/>
              </a:rPr>
              <a:t>, provincia di Piacenza e confronti territoriali, anni 2019 e 2020, Valori in Euro.</a:t>
            </a: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  <p:sp>
        <p:nvSpPr>
          <p:cNvPr id="6" name="Rettangolo 13">
            <a:extLst>
              <a:ext uri="{FF2B5EF4-FFF2-40B4-BE49-F238E27FC236}">
                <a16:creationId xmlns:a16="http://schemas.microsoft.com/office/drawing/2014/main" id="{E6C62FE3-B769-4122-8D82-434DF576EB0E}"/>
              </a:ext>
            </a:extLst>
          </p:cNvPr>
          <p:cNvSpPr/>
          <p:nvPr/>
        </p:nvSpPr>
        <p:spPr>
          <a:xfrm>
            <a:off x="93930" y="6488665"/>
            <a:ext cx="4613824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Arial Narrow" pitchFamily="34"/>
                <a:ea typeface="Arial Narrow" pitchFamily="34"/>
                <a:cs typeface="Arial Narrow" pitchFamily="34"/>
              </a:rPr>
              <a:t>Fonte: Elaborazione CCIAA di Piacenza  su dati Istat</a:t>
            </a: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" y="1284620"/>
            <a:ext cx="8895138" cy="4352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1C08057-3EE3-4B47-B4F6-DDB6B381DC65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5F687C-3FC5-453A-B7D4-25EFC73A1DDF}"/>
              </a:ext>
            </a:extLst>
          </p:cNvPr>
          <p:cNvSpPr txBox="1"/>
          <p:nvPr/>
        </p:nvSpPr>
        <p:spPr>
          <a:xfrm>
            <a:off x="2194763" y="63022"/>
            <a:ext cx="5021232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>
                <a:solidFill>
                  <a:schemeClr val="accent6"/>
                </a:solidFill>
                <a:latin typeface="Arimo" pitchFamily="34"/>
                <a:ea typeface="SimSun" pitchFamily="2"/>
                <a:cs typeface="Mangal" pitchFamily="2"/>
              </a:rPr>
              <a:t>CREDITO – SISTEMA BANCARIO</a:t>
            </a:r>
            <a:endParaRPr lang="it-IT" sz="2400" b="1" i="0" u="none" strike="noStrike" kern="1200" cap="none" spc="0" baseline="0" dirty="0">
              <a:solidFill>
                <a:schemeClr val="accent6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</p:txBody>
      </p:sp>
      <p:sp>
        <p:nvSpPr>
          <p:cNvPr id="11" name="Rettangolo 13">
            <a:extLst>
              <a:ext uri="{FF2B5EF4-FFF2-40B4-BE49-F238E27FC236}">
                <a16:creationId xmlns:a16="http://schemas.microsoft.com/office/drawing/2014/main" id="{87824ED8-6AEA-40D4-85E0-2FE4F7C68870}"/>
              </a:ext>
            </a:extLst>
          </p:cNvPr>
          <p:cNvSpPr/>
          <p:nvPr/>
        </p:nvSpPr>
        <p:spPr>
          <a:xfrm>
            <a:off x="1021101" y="6488741"/>
            <a:ext cx="7368556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u="none" strike="noStrike" kern="1200" cap="none" spc="0" baseline="0" dirty="0">
                <a:solidFill>
                  <a:srgbClr val="000000"/>
                </a:solidFill>
                <a:uFillTx/>
                <a:latin typeface="Arial Narrow" pitchFamily="34"/>
                <a:ea typeface="Arial Narrow" pitchFamily="34"/>
                <a:cs typeface="Arial Narrow" pitchFamily="34"/>
              </a:rPr>
              <a:t>Fonte: Elaborazione CCIAA di Piacenza e Provincia di Piacenza su dati </a:t>
            </a:r>
            <a:r>
              <a:rPr lang="it-IT" dirty="0">
                <a:solidFill>
                  <a:srgbClr val="000000"/>
                </a:solidFill>
                <a:latin typeface="Arial Narrow" pitchFamily="34"/>
                <a:ea typeface="Arial Narrow" pitchFamily="34"/>
                <a:cs typeface="Arial Narrow" pitchFamily="34"/>
              </a:rPr>
              <a:t>Banca d’Italia</a:t>
            </a:r>
            <a:endParaRPr lang="it-IT" sz="3200" b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14A10A-8908-4D1F-9C6C-5903B1D27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0" y="523227"/>
            <a:ext cx="5882351" cy="35356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4F48DD-6CC4-4F78-B4CB-7E2C1D10B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154" y="3631463"/>
            <a:ext cx="5464829" cy="32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1C08057-3EE3-4B47-B4F6-DDB6B381DC65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5F687C-3FC5-453A-B7D4-25EFC73A1DDF}"/>
              </a:ext>
            </a:extLst>
          </p:cNvPr>
          <p:cNvSpPr txBox="1"/>
          <p:nvPr/>
        </p:nvSpPr>
        <p:spPr>
          <a:xfrm>
            <a:off x="2055357" y="11872"/>
            <a:ext cx="5021232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>
                <a:solidFill>
                  <a:schemeClr val="accent6"/>
                </a:solidFill>
                <a:latin typeface="Arimo" pitchFamily="34"/>
                <a:ea typeface="SimSun" pitchFamily="2"/>
                <a:cs typeface="Mangal" pitchFamily="2"/>
              </a:rPr>
              <a:t>CREDITO – SISTEMA BANCARIO</a:t>
            </a:r>
            <a:endParaRPr lang="it-IT" sz="2400" b="1" i="0" u="none" strike="noStrike" kern="1200" cap="none" spc="0" baseline="0" dirty="0">
              <a:solidFill>
                <a:schemeClr val="accent6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</p:txBody>
      </p:sp>
      <p:sp>
        <p:nvSpPr>
          <p:cNvPr id="11" name="Rettangolo 13">
            <a:extLst>
              <a:ext uri="{FF2B5EF4-FFF2-40B4-BE49-F238E27FC236}">
                <a16:creationId xmlns:a16="http://schemas.microsoft.com/office/drawing/2014/main" id="{87824ED8-6AEA-40D4-85E0-2FE4F7C68870}"/>
              </a:ext>
            </a:extLst>
          </p:cNvPr>
          <p:cNvSpPr/>
          <p:nvPr/>
        </p:nvSpPr>
        <p:spPr>
          <a:xfrm>
            <a:off x="1021101" y="6072089"/>
            <a:ext cx="7368556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u="none" strike="noStrike" kern="1200" cap="none" spc="0" baseline="0" dirty="0">
                <a:solidFill>
                  <a:srgbClr val="000000"/>
                </a:solidFill>
                <a:uFillTx/>
                <a:latin typeface="Arial Narrow" pitchFamily="34"/>
                <a:ea typeface="Arial Narrow" pitchFamily="34"/>
                <a:cs typeface="Arial Narrow" pitchFamily="34"/>
              </a:rPr>
              <a:t>Fonte: Elaborazione CCIAA di Piacenza e Provincia di Piacenza su dati </a:t>
            </a:r>
            <a:r>
              <a:rPr lang="it-IT" dirty="0">
                <a:solidFill>
                  <a:srgbClr val="000000"/>
                </a:solidFill>
                <a:latin typeface="Arial Narrow" pitchFamily="34"/>
                <a:ea typeface="Arial Narrow" pitchFamily="34"/>
                <a:cs typeface="Arial Narrow" pitchFamily="34"/>
              </a:rPr>
              <a:t>Banca d’Italia</a:t>
            </a:r>
            <a:endParaRPr lang="it-IT" sz="3200" b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B454388-5DF9-4272-8161-7EBC4946F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1" y="772083"/>
            <a:ext cx="7437919" cy="47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73F6D5C-B2EE-4B17-8DEF-F0C8245EF1DB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397049-A8AD-4D12-92D3-3F2EE628DD7D}"/>
              </a:ext>
            </a:extLst>
          </p:cNvPr>
          <p:cNvSpPr txBox="1"/>
          <p:nvPr/>
        </p:nvSpPr>
        <p:spPr>
          <a:xfrm>
            <a:off x="3562264" y="33206"/>
            <a:ext cx="1685383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99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TURISMO</a:t>
            </a:r>
            <a:r>
              <a:rPr lang="it-IT" sz="2400" b="0" i="0" u="none" strike="noStrike" kern="1200" cap="none" spc="0" baseline="0" dirty="0">
                <a:solidFill>
                  <a:srgbClr val="0099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947CD22-9A92-4942-AB79-254ABB601169}"/>
              </a:ext>
            </a:extLst>
          </p:cNvPr>
          <p:cNvSpPr/>
          <p:nvPr/>
        </p:nvSpPr>
        <p:spPr>
          <a:xfrm>
            <a:off x="4260957" y="2146682"/>
            <a:ext cx="143999" cy="1439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9C5BB3FB-D498-4274-BFD5-65F05BED6E46}"/>
              </a:ext>
            </a:extLst>
          </p:cNvPr>
          <p:cNvSpPr txBox="1"/>
          <p:nvPr/>
        </p:nvSpPr>
        <p:spPr>
          <a:xfrm>
            <a:off x="1214287" y="6449146"/>
            <a:ext cx="7343994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Fonte: </a:t>
            </a:r>
            <a:r>
              <a:rPr lang="it-IT" sz="14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elab</a:t>
            </a: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. Ufficio Statistica Provincia di Piacenza su dati Regione Emilia-Romagna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1B87F4-0033-4A3A-AEB5-FAB40B0E4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" y="695241"/>
            <a:ext cx="9191676" cy="538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0586EAA-E4A4-4384-8AE8-9204A15D05BF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950BF8-405D-41F1-ABDC-87C985E39241}"/>
              </a:ext>
            </a:extLst>
          </p:cNvPr>
          <p:cNvSpPr txBox="1"/>
          <p:nvPr/>
        </p:nvSpPr>
        <p:spPr>
          <a:xfrm>
            <a:off x="3958144" y="178966"/>
            <a:ext cx="2592003" cy="3952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0099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TURISMO</a:t>
            </a:r>
            <a:r>
              <a:rPr lang="it-IT" sz="2000" b="0" i="0" u="none" strike="noStrike" kern="1200" cap="none" spc="0" baseline="0">
                <a:solidFill>
                  <a:srgbClr val="0099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8F11D66-7E6F-4DD7-8433-623337BD3018}"/>
              </a:ext>
            </a:extLst>
          </p:cNvPr>
          <p:cNvSpPr/>
          <p:nvPr/>
        </p:nvSpPr>
        <p:spPr>
          <a:xfrm>
            <a:off x="4260957" y="2146682"/>
            <a:ext cx="143999" cy="1439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47E30B78-D9DB-4E65-8E2D-A73F7B5C0D9D}"/>
              </a:ext>
            </a:extLst>
          </p:cNvPr>
          <p:cNvSpPr txBox="1"/>
          <p:nvPr/>
        </p:nvSpPr>
        <p:spPr>
          <a:xfrm>
            <a:off x="1214287" y="6319035"/>
            <a:ext cx="7343994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Fonte: </a:t>
            </a:r>
            <a:r>
              <a:rPr lang="it-IT" sz="14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elab</a:t>
            </a: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. Ufficio Statistica Provincia di Piacenza su dati Regione Emilia-Romagna</a:t>
            </a:r>
          </a:p>
        </p:txBody>
      </p:sp>
      <p:pic>
        <p:nvPicPr>
          <p:cNvPr id="1026" name="Immagine 1">
            <a:extLst>
              <a:ext uri="{FF2B5EF4-FFF2-40B4-BE49-F238E27FC236}">
                <a16:creationId xmlns:a16="http://schemas.microsoft.com/office/drawing/2014/main" id="{3DD4F8A7-CB5F-435E-9989-9903511B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5" y="1264983"/>
            <a:ext cx="9061247" cy="380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0AE02E2-2572-46FE-B222-1B6C987DED2F}"/>
              </a:ext>
            </a:extLst>
          </p:cNvPr>
          <p:cNvSpPr/>
          <p:nvPr/>
        </p:nvSpPr>
        <p:spPr>
          <a:xfrm>
            <a:off x="4084752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A65F0E-32C5-46A9-9A4A-1D7289FC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" y="0"/>
            <a:ext cx="2687560" cy="926672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7" y="1104865"/>
            <a:ext cx="9031235" cy="48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3EFFA3C-0D87-40AF-8058-376B1484AC83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D1AB82-CEBA-4C97-9E7B-77B2FC3C017F}"/>
              </a:ext>
            </a:extLst>
          </p:cNvPr>
          <p:cNvSpPr txBox="1"/>
          <p:nvPr/>
        </p:nvSpPr>
        <p:spPr>
          <a:xfrm>
            <a:off x="2087995" y="215999"/>
            <a:ext cx="7488003" cy="3952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MERCATO DEL LAVORO – DATI ISTAT</a:t>
            </a:r>
          </a:p>
        </p:txBody>
      </p:sp>
      <p:sp>
        <p:nvSpPr>
          <p:cNvPr id="4" name="CasellaDiTesto 5">
            <a:extLst>
              <a:ext uri="{FF2B5EF4-FFF2-40B4-BE49-F238E27FC236}">
                <a16:creationId xmlns:a16="http://schemas.microsoft.com/office/drawing/2014/main" id="{CB555F4C-B4AD-4FA5-9561-603606F5AFDB}"/>
              </a:ext>
            </a:extLst>
          </p:cNvPr>
          <p:cNvSpPr txBox="1"/>
          <p:nvPr/>
        </p:nvSpPr>
        <p:spPr>
          <a:xfrm>
            <a:off x="1800006" y="4855275"/>
            <a:ext cx="7343994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Fonte: </a:t>
            </a:r>
            <a:r>
              <a:rPr lang="it-IT" sz="14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elab</a:t>
            </a: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. Ufficio Statistica Provincia di Piacenza su dati ISTAT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5F35C37-C5FB-46BF-9F80-011C2668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78" y="1079830"/>
            <a:ext cx="8542844" cy="40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F3E67B48-10D5-4809-A8E7-47A0D7317D40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F3BB41-302C-45D4-844C-AC88232477FE}"/>
              </a:ext>
            </a:extLst>
          </p:cNvPr>
          <p:cNvSpPr txBox="1"/>
          <p:nvPr/>
        </p:nvSpPr>
        <p:spPr>
          <a:xfrm>
            <a:off x="203410" y="32592"/>
            <a:ext cx="8615165" cy="4294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1" i="0" u="none" strike="noStrike" kern="1200" cap="none" spc="0" baseline="0" dirty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MERCATO DEL LAVORO  - CASSA INTEGRAZIONE </a:t>
            </a:r>
            <a:r>
              <a:rPr lang="it-IT" sz="2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GUADAGNI</a:t>
            </a:r>
            <a:endParaRPr lang="it-IT" sz="2200" b="1" i="0" u="none" strike="noStrike" kern="1200" cap="none" spc="0" baseline="0" dirty="0">
              <a:solidFill>
                <a:srgbClr val="FF0000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541352-36F4-45E1-A850-32C10AFA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37" y="3497776"/>
            <a:ext cx="9998854" cy="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364DA9B-1AAF-4F26-A631-4344D3C37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174" y="6427717"/>
            <a:ext cx="89797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Fonte: elaborazioni Ufficio Statistica-Provincia di Piacenza su dati INPS.</a:t>
            </a:r>
            <a:endParaRPr kumimoji="0" lang="it-IT" altLang="it-IT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019"/>
            <a:ext cx="5233757" cy="3055345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11545"/>
              </p:ext>
            </p:extLst>
          </p:nvPr>
        </p:nvGraphicFramePr>
        <p:xfrm>
          <a:off x="3520538" y="3670337"/>
          <a:ext cx="5409705" cy="2726131"/>
        </p:xfrm>
        <a:graphic>
          <a:graphicData uri="http://schemas.openxmlformats.org/drawingml/2006/table">
            <a:tbl>
              <a:tblPr/>
              <a:tblGrid>
                <a:gridCol w="1179038">
                  <a:extLst>
                    <a:ext uri="{9D8B030D-6E8A-4147-A177-3AD203B41FA5}">
                      <a16:colId xmlns:a16="http://schemas.microsoft.com/office/drawing/2014/main" val="2442795065"/>
                    </a:ext>
                  </a:extLst>
                </a:gridCol>
                <a:gridCol w="1165167">
                  <a:extLst>
                    <a:ext uri="{9D8B030D-6E8A-4147-A177-3AD203B41FA5}">
                      <a16:colId xmlns:a16="http://schemas.microsoft.com/office/drawing/2014/main" val="3003520639"/>
                    </a:ext>
                  </a:extLst>
                </a:gridCol>
                <a:gridCol w="1276136">
                  <a:extLst>
                    <a:ext uri="{9D8B030D-6E8A-4147-A177-3AD203B41FA5}">
                      <a16:colId xmlns:a16="http://schemas.microsoft.com/office/drawing/2014/main" val="405461447"/>
                    </a:ext>
                  </a:extLst>
                </a:gridCol>
                <a:gridCol w="860004">
                  <a:extLst>
                    <a:ext uri="{9D8B030D-6E8A-4147-A177-3AD203B41FA5}">
                      <a16:colId xmlns:a16="http://schemas.microsoft.com/office/drawing/2014/main" val="2578004509"/>
                    </a:ext>
                  </a:extLst>
                </a:gridCol>
                <a:gridCol w="929360">
                  <a:extLst>
                    <a:ext uri="{9D8B030D-6E8A-4147-A177-3AD203B41FA5}">
                      <a16:colId xmlns:a16="http://schemas.microsoft.com/office/drawing/2014/main" val="398466475"/>
                    </a:ext>
                  </a:extLst>
                </a:gridCol>
              </a:tblGrid>
              <a:tr h="3749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SETTORE (ATECO)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STRAORDINARIA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DEROGA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81862"/>
                  </a:ext>
                </a:extLst>
              </a:tr>
              <a:tr h="3881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Attività manifatturiere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379.073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8.405.737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47109"/>
                  </a:ext>
                </a:extLst>
              </a:tr>
              <a:tr h="2470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Costruzioni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902.668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906.818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032439"/>
                  </a:ext>
                </a:extLst>
              </a:tr>
              <a:tr h="2470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253.358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1.747.199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2.061.039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19193"/>
                  </a:ext>
                </a:extLst>
              </a:tr>
              <a:tr h="3881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Alberghi e ristoranti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915.043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915.043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3784"/>
                  </a:ext>
                </a:extLst>
              </a:tr>
              <a:tr h="3881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Trasporti, magazzinaggio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1.238.940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378.902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1.619.308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601512"/>
                  </a:ext>
                </a:extLst>
              </a:tr>
              <a:tr h="2470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Servizi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872.485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55663"/>
                  </a:ext>
                </a:extLst>
              </a:tr>
              <a:tr h="2470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Altri Settori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93421"/>
                  </a:ext>
                </a:extLst>
              </a:tr>
              <a:tr h="19850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10.480.216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441.021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3.958.736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14.879.973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3098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F3E67B48-10D5-4809-A8E7-47A0D7317D40}"/>
              </a:ext>
            </a:extLst>
          </p:cNvPr>
          <p:cNvSpPr/>
          <p:nvPr/>
        </p:nvSpPr>
        <p:spPr>
          <a:xfrm>
            <a:off x="5305416" y="3537333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F3BB41-302C-45D4-844C-AC88232477FE}"/>
              </a:ext>
            </a:extLst>
          </p:cNvPr>
          <p:cNvSpPr txBox="1"/>
          <p:nvPr/>
        </p:nvSpPr>
        <p:spPr>
          <a:xfrm>
            <a:off x="719998" y="143999"/>
            <a:ext cx="8136002" cy="7002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MERCATO DEL LAVORO  - CASSA INTEGRAZIONE GUADAGNI.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541352-36F4-45E1-A850-32C10AFA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37" y="3497776"/>
            <a:ext cx="9998854" cy="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31FE41-F46B-43E0-8304-20776EBA3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135" y="5846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B55B06-4D3B-415A-96CE-B29DE2E75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65" y="4198632"/>
            <a:ext cx="6106668" cy="22631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35" y="584617"/>
            <a:ext cx="6602540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E5F6A-815E-4BC7-9B62-2C3963A175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59148" y="5026208"/>
            <a:ext cx="7696203" cy="460372"/>
          </a:xfrm>
        </p:spPr>
        <p:txBody>
          <a:bodyPr>
            <a:spAutoFit/>
          </a:bodyPr>
          <a:lstStyle/>
          <a:p>
            <a:pPr lvl="0"/>
            <a:r>
              <a:rPr lang="it-IT" sz="2400" b="1" dirty="0">
                <a:latin typeface="Arial" pitchFamily="34"/>
                <a:hlinkClick r:id="rId3"/>
              </a:rPr>
              <a:t>www.piacenzaeconomia.it</a:t>
            </a: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0CCB4433-A890-4FB3-88F8-92A04CA7A89D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88919B-DC38-4F14-92C8-C8811C8AF2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41081" y="365464"/>
            <a:ext cx="3261838" cy="9780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3DD7712-1F1D-427F-85A0-52B482B3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24" y="1689191"/>
            <a:ext cx="8339352" cy="279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0AE02E2-2572-46FE-B222-1B6C987DED2F}"/>
              </a:ext>
            </a:extLst>
          </p:cNvPr>
          <p:cNvSpPr/>
          <p:nvPr/>
        </p:nvSpPr>
        <p:spPr>
          <a:xfrm>
            <a:off x="4084752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A65F0E-32C5-46A9-9A4A-1D7289FC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" y="0"/>
            <a:ext cx="2687560" cy="9266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7" y="1189230"/>
            <a:ext cx="9059457" cy="43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2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0CCB4433-A890-4FB3-88F8-92A04CA7A89D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D8425D-BA90-447C-BA09-EC22D081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744"/>
            <a:ext cx="9196679" cy="376764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A89785-33CE-4958-8000-3B630BECA688}"/>
              </a:ext>
            </a:extLst>
          </p:cNvPr>
          <p:cNvSpPr txBox="1"/>
          <p:nvPr/>
        </p:nvSpPr>
        <p:spPr>
          <a:xfrm>
            <a:off x="3499864" y="-84870"/>
            <a:ext cx="2419558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>
                <a:solidFill>
                  <a:srgbClr val="0000FF"/>
                </a:solidFill>
                <a:latin typeface="Arimo" pitchFamily="34"/>
                <a:ea typeface="SimSun" pitchFamily="2"/>
                <a:cs typeface="Mangal" pitchFamily="2"/>
              </a:rPr>
              <a:t>POPOLAZIONE</a:t>
            </a:r>
            <a:endParaRPr lang="it-IT" sz="2400" b="1" i="0" u="none" strike="noStrike" kern="1200" cap="none" spc="0" baseline="0" dirty="0">
              <a:solidFill>
                <a:srgbClr val="0000FF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227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0CCB4433-A890-4FB3-88F8-92A04CA7A89D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8B67B7-B412-4D78-A775-F6930940A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1" y="3776353"/>
            <a:ext cx="9162398" cy="30816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5D76F4D-E5A6-4709-9014-84C45C17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5" y="0"/>
            <a:ext cx="8979354" cy="35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0CCB4433-A890-4FB3-88F8-92A04CA7A89D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A89785-33CE-4958-8000-3B630BECA688}"/>
              </a:ext>
            </a:extLst>
          </p:cNvPr>
          <p:cNvSpPr txBox="1"/>
          <p:nvPr/>
        </p:nvSpPr>
        <p:spPr>
          <a:xfrm>
            <a:off x="3403056" y="0"/>
            <a:ext cx="2419558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>
                <a:solidFill>
                  <a:srgbClr val="0000FF"/>
                </a:solidFill>
                <a:latin typeface="Arimo" pitchFamily="34"/>
                <a:ea typeface="SimSun" pitchFamily="2"/>
                <a:cs typeface="Mangal" pitchFamily="2"/>
              </a:rPr>
              <a:t>POPOLAZIONE</a:t>
            </a:r>
            <a:endParaRPr lang="it-IT" sz="2000" b="1" i="0" u="none" strike="noStrike" kern="1200" cap="none" spc="0" baseline="0" dirty="0">
              <a:solidFill>
                <a:srgbClr val="0000FF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0E1E3A-7174-4B3F-80C4-9F739CB8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1" y="542823"/>
            <a:ext cx="9062329" cy="5658830"/>
          </a:xfrm>
          <a:prstGeom prst="rect">
            <a:avLst/>
          </a:prstGeom>
        </p:spPr>
      </p:pic>
      <p:sp>
        <p:nvSpPr>
          <p:cNvPr id="9" name="CasellaDiTesto 6">
            <a:extLst>
              <a:ext uri="{FF2B5EF4-FFF2-40B4-BE49-F238E27FC236}">
                <a16:creationId xmlns:a16="http://schemas.microsoft.com/office/drawing/2014/main" id="{F81F4F1F-D5DA-480F-8346-85ABA2AFB9A2}"/>
              </a:ext>
            </a:extLst>
          </p:cNvPr>
          <p:cNvSpPr txBox="1"/>
          <p:nvPr/>
        </p:nvSpPr>
        <p:spPr>
          <a:xfrm>
            <a:off x="1035744" y="6236284"/>
            <a:ext cx="7343994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Fonte: </a:t>
            </a:r>
            <a:r>
              <a:rPr lang="it-IT" sz="1400" b="0" i="1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elab</a:t>
            </a:r>
            <a:r>
              <a:rPr lang="it-IT" sz="14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. Ufficio Statistica Provincia di Piacenza su dati Regione Emilia-Romagna</a:t>
            </a:r>
          </a:p>
        </p:txBody>
      </p:sp>
    </p:spTree>
    <p:extLst>
      <p:ext uri="{BB962C8B-B14F-4D97-AF65-F5344CB8AC3E}">
        <p14:creationId xmlns:p14="http://schemas.microsoft.com/office/powerpoint/2010/main" val="4795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07F6577-AF05-439C-B11A-6B0595267AD5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92C61F-6684-4BC9-A309-8D2257F9EB7F}"/>
              </a:ext>
            </a:extLst>
          </p:cNvPr>
          <p:cNvSpPr txBox="1"/>
          <p:nvPr/>
        </p:nvSpPr>
        <p:spPr>
          <a:xfrm>
            <a:off x="32033" y="363687"/>
            <a:ext cx="9111967" cy="521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CONGIUNTURA INDUSTRIA MANIFATTURIERA</a:t>
            </a:r>
            <a:r>
              <a:rPr lang="it-IT" sz="2400" b="1" dirty="0">
                <a:solidFill>
                  <a:srgbClr val="0000FF"/>
                </a:solidFill>
                <a:latin typeface="Arimo" pitchFamily="34"/>
                <a:ea typeface="SimSun" pitchFamily="2"/>
                <a:cs typeface="Mangal" pitchFamily="2"/>
              </a:rPr>
              <a:t> </a:t>
            </a:r>
            <a:r>
              <a:rPr lang="it-IT" sz="28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2020</a:t>
            </a:r>
            <a:r>
              <a:rPr lang="it-IT" sz="24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. </a:t>
            </a:r>
            <a:r>
              <a:rPr lang="it-IT" sz="2400" b="1" i="0" u="none" strike="noStrike" kern="1200" cap="none" spc="0" baseline="0" dirty="0" smtClean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PC/ER</a:t>
            </a:r>
            <a:endParaRPr lang="it-IT" sz="2400" b="1" i="0" u="none" strike="noStrike" kern="1200" cap="none" spc="0" baseline="0" dirty="0">
              <a:solidFill>
                <a:srgbClr val="0000FF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7A802E-2441-464C-90CA-94EE82577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38795"/>
            <a:ext cx="9556979" cy="338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07F6577-AF05-439C-B11A-6B0595267AD5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92C61F-6684-4BC9-A309-8D2257F9EB7F}"/>
              </a:ext>
            </a:extLst>
          </p:cNvPr>
          <p:cNvSpPr txBox="1"/>
          <p:nvPr/>
        </p:nvSpPr>
        <p:spPr>
          <a:xfrm>
            <a:off x="0" y="211257"/>
            <a:ext cx="9315613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CONGIUNTURA INDUSTRIA </a:t>
            </a:r>
            <a:r>
              <a:rPr lang="it-IT" sz="22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MANIFATTURIERA</a:t>
            </a:r>
            <a:r>
              <a:rPr lang="it-IT" sz="24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. TREND PC / ER.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AA4749-2B3D-4CCA-B92D-CD6B62CC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402"/>
            <a:ext cx="9310275" cy="36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81AE135F-A33B-4F77-8BFA-9E56EBF96988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78042B-CC63-4657-B399-88EB08BCE2E9}"/>
              </a:ext>
            </a:extLst>
          </p:cNvPr>
          <p:cNvSpPr txBox="1"/>
          <p:nvPr/>
        </p:nvSpPr>
        <p:spPr>
          <a:xfrm>
            <a:off x="733624" y="337883"/>
            <a:ext cx="7941967" cy="460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CONGIUNTURA</a:t>
            </a:r>
            <a:r>
              <a:rPr lang="it-IT" sz="2400" b="1" i="0" u="none" strike="noStrike" kern="1200" cap="none" spc="0" baseline="0" dirty="0">
                <a:solidFill>
                  <a:srgbClr val="0000FF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 COMMERCIO AL DETTAGLIO. PC/ER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5D7D142-0B02-4105-8CD9-86F801AFC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6791"/>
            <a:ext cx="9074088" cy="304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18842</TotalTime>
  <Words>270</Words>
  <Application>Microsoft Office PowerPoint</Application>
  <PresentationFormat>Presentazione su schermo (4:3)</PresentationFormat>
  <Paragraphs>76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SimSun</vt:lpstr>
      <vt:lpstr>Arial</vt:lpstr>
      <vt:lpstr>Arial Narrow</vt:lpstr>
      <vt:lpstr>Arimo</vt:lpstr>
      <vt:lpstr>Calibri</vt:lpstr>
      <vt:lpstr>Calibri Light</vt:lpstr>
      <vt:lpstr>Mangal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www.piacenzaeconomia.it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POR-FESR 2007-2013 EMILIA-ROMAGNA ASSE 3 – ATTIVITA’ III 1.1  REALIZZAZIONE DI AREE PRODUTTIVE ECOLOGICAMENTE ATTREZZATE</dc:title>
  <dc:creator>Provincia di Piacenza</dc:creator>
  <cp:lastModifiedBy>Rizzi Paolo (paolo.rizzi)</cp:lastModifiedBy>
  <cp:revision>644</cp:revision>
  <cp:lastPrinted>2021-07-27T06:12:19Z</cp:lastPrinted>
  <dcterms:created xsi:type="dcterms:W3CDTF">2008-11-10T10:09:53Z</dcterms:created>
  <dcterms:modified xsi:type="dcterms:W3CDTF">2021-07-27T08:22:22Z</dcterms:modified>
</cp:coreProperties>
</file>